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customXml/itemProps13.xml" ContentType="application/vnd.openxmlformats-officedocument.customXmlPropertie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78.xml" ContentType="application/vnd.openxmlformats-officedocument.presentationml.tags+xml"/>
  <Override PartName="/ppt/tags/tag96.xml" ContentType="application/vnd.openxmlformats-officedocument.presentationml.tags+xml"/>
  <Override PartName="/ppt/tags/tag100.xml" ContentType="application/vnd.openxmlformats-officedocument.presentationml.tag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85.xml" ContentType="application/vnd.openxmlformats-officedocument.presentationml.tags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92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81.xml" ContentType="application/vnd.openxmlformats-officedocument.presentationml.tags+xml"/>
  <Override PartName="/customXml/itemProps6.xml" ContentType="application/vnd.openxmlformats-officedocument.customXmlPropertie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70.xml" ContentType="application/vnd.openxmlformats-officedocument.presentationml.tags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customXml/itemProps14.xml" ContentType="application/vnd.openxmlformats-officedocument.customXmlProperties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heme/theme2.xml" ContentType="application/vnd.openxmlformats-officedocument.theme+xml"/>
  <Override PartName="/ppt/tags/tag101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presentation.xml" ContentType="application/vnd.openxmlformats-officedocument.presentationml.presentation.main+xml"/>
  <Override PartName="/customXml/itemProps10.xml" ContentType="application/vnd.openxmlformats-officedocument.customXmlProperties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Layouts/slideLayout21.xml" ContentType="application/vnd.openxmlformats-officedocument.presentationml.slideLayout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64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tags/tag24.xml" ContentType="application/vnd.openxmlformats-officedocument.presentationml.tags+xml"/>
  <Override PartName="/ppt/tags/tag53.xml" ContentType="application/vnd.openxmlformats-officedocument.presentationml.tags+xml"/>
  <Override PartName="/ppt/tags/tag71.xml" ContentType="application/vnd.openxmlformats-officedocument.presentationml.tags+xml"/>
  <Override PartName="/ppt/comments/comment1.xml" ContentType="application/vnd.openxmlformats-officedocument.presentationml.comments+xml"/>
  <Override PartName="/customXml/itemProps7.xml" ContentType="application/vnd.openxmlformats-officedocument.customXmlPropertie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tags/tag60.xml" ContentType="application/vnd.openxmlformats-officedocument.presentationml.tags+xml"/>
  <Override PartName="/customXml/itemProps5.xml" ContentType="application/vnd.openxmlformats-officedocument.customXmlPropertie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15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ags/tag98.xml" ContentType="application/vnd.openxmlformats-officedocument.presentationml.tags+xml"/>
  <Override PartName="/customXml/itemProps11.xml" ContentType="application/vnd.openxmlformats-officedocument.customXmlProperties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customXml/itemProps8.xml" ContentType="application/vnd.openxmlformats-officedocument.customXmlProperties+xml"/>
  <Override PartName="/ppt/commentAuthors.xml" ContentType="application/vnd.openxmlformats-officedocument.presentationml.commentAuthor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comments/comment2.xml" ContentType="application/vnd.openxmlformats-officedocument.presentationml.comment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customXml/itemProps16.xml" ContentType="application/vnd.openxmlformats-officedocument.customXmlPropertie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customXml/itemProps12.xml" ContentType="application/vnd.openxmlformats-officedocument.customXmlPropertie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customXml/itemProps9.xml" ContentType="application/vnd.openxmlformats-officedocument.customXmlPropertie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7"/>
  </p:sldMasterIdLst>
  <p:notesMasterIdLst>
    <p:notesMasterId r:id="rId26"/>
  </p:notesMasterIdLst>
  <p:handoutMasterIdLst>
    <p:handoutMasterId r:id="rId27"/>
  </p:handoutMasterIdLst>
  <p:sldIdLst>
    <p:sldId id="936" r:id="rId18"/>
    <p:sldId id="907" r:id="rId19"/>
    <p:sldId id="909" r:id="rId20"/>
    <p:sldId id="933" r:id="rId21"/>
    <p:sldId id="935" r:id="rId22"/>
    <p:sldId id="934" r:id="rId23"/>
    <p:sldId id="929" r:id="rId24"/>
    <p:sldId id="898" r:id="rId25"/>
  </p:sldIdLst>
  <p:sldSz cx="12198350" cy="6858000"/>
  <p:notesSz cx="7099300" cy="10234613"/>
  <p:custDataLst>
    <p:custData r:id="rId8"/>
    <p:tags r:id="rId28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dro Revez da Silva" initials="P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DFDFC"/>
    <a:srgbClr val="FDFDFD"/>
    <a:srgbClr val="FDFEFD"/>
    <a:srgbClr val="FEFDFD"/>
    <a:srgbClr val="FEFEFD"/>
    <a:srgbClr val="FEFEFE"/>
    <a:srgbClr val="FEFFFE"/>
    <a:srgbClr val="FFFEFE"/>
    <a:srgbClr val="FFFFFE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21" autoAdjust="0"/>
    <p:restoredTop sz="94660" autoAdjust="0"/>
  </p:normalViewPr>
  <p:slideViewPr>
    <p:cSldViewPr snapToObjects="1" showGuides="1">
      <p:cViewPr>
        <p:scale>
          <a:sx n="100" d="100"/>
          <a:sy n="100" d="100"/>
        </p:scale>
        <p:origin x="-456" y="-276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210"/>
        <p:guide pos="395"/>
        <p:guide pos="3842"/>
        <p:guide pos="3933"/>
        <p:guide pos="7380"/>
        <p:guide pos="5566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6" d="100"/>
          <a:sy n="76" d="100"/>
        </p:scale>
        <p:origin x="2982" y="120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tags" Target="tags/tag1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3-31T18:59:41.907" idx="1">
    <p:pos x="3514" y="1978"/>
    <p:text>Nuno Manuel Pereira	31-03-2016
Não gosto muito do texto, sugeria algo mais na onda do "funcionalidades simples de X e Y"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3-31T19:00:14.642" idx="2">
    <p:pos x="1648" y="3286"/>
    <p:text>Nuno Manuel Pereira	31-03-2016
Era giro acabares com um mapa com o controlador sinalizado, tipo "agora já está no mapa"!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46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66002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73378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618342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58793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4.wmf"/><Relationship Id="rId2" Type="http://schemas.openxmlformats.org/officeDocument/2006/relationships/tags" Target="../tags/tag3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eg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customXml" Target="../../customXml/item5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customXml" Target="../../customXml/item9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4.wmf"/><Relationship Id="rId2" Type="http://schemas.openxmlformats.org/officeDocument/2006/relationships/tags" Target="../tags/tag3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jpeg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16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11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image" Target="../media/image4.w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image" Target="../media/image4.w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customXml" Target="../../customXml/item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customXml" Target="../../customXml/item1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/>
        </p:nvGraphicFramePr>
        <p:xfrm>
          <a:off x="1587" y="1588"/>
          <a:ext cx="1587" cy="1587"/>
        </p:xfrm>
        <a:graphic>
          <a:graphicData uri="http://schemas.openxmlformats.org/presentationml/2006/ole">
            <p:oleObj spid="_x0000_s1027" name="think-cell Folie" r:id="rId5" imgW="360" imgH="360" progId="">
              <p:embed/>
            </p:oleObj>
          </a:graphicData>
        </a:graphic>
      </p:graphicFrame>
      <p:pic>
        <p:nvPicPr>
          <p:cNvPr id="1026" name="Picture 2" descr="M:\02_Themen&amp;Projekte\02_Division_BU_Kommunikation\03_Messen_Events\GJ_2016\1_Messen\2016_04_05_Intertraffic_Amsterdam\01_Kommunikation\Key visual\Key visual_blanco 16x9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3174" y="3174"/>
            <a:ext cx="12195176" cy="6861769"/>
          </a:xfrm>
          <a:prstGeom prst="rect">
            <a:avLst/>
          </a:prstGeom>
          <a:noFill/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287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5559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287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smtClean="0"/>
              <a:t>siemens.com/</a:t>
            </a:r>
            <a:r>
              <a:rPr lang="de-DE" dirty="0" err="1" smtClean="0"/>
              <a:t>mobility</a:t>
            </a:r>
            <a:endParaRPr lang="de-DE" dirty="0" smtClean="0"/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567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insert</a:t>
            </a:r>
            <a:r>
              <a:rPr lang="de-DE" dirty="0" smtClean="0"/>
              <a:t> </a:t>
            </a:r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</a:t>
            </a:r>
            <a:endParaRPr lang="de-DE" dirty="0" smtClean="0"/>
          </a:p>
        </p:txBody>
      </p:sp>
      <p:grpSp>
        <p:nvGrpSpPr>
          <p:cNvPr id="34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266861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4"/>
            <a:ext cx="6768000" cy="4752976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3638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1607085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fr-FR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2875"/>
            <a:ext cx="5472000" cy="2303463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0801"/>
            <a:ext cx="5472000" cy="2305049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734765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360045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12873"/>
            <a:ext cx="3600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12873"/>
            <a:ext cx="3600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2557672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6768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4032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12873"/>
            <a:ext cx="4032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kt 32" hidden="1"/>
          <p:cNvGraphicFramePr>
            <a:graphicFrameLocks noChangeAspect="1"/>
          </p:cNvGraphicFramePr>
          <p:nvPr/>
        </p:nvGraphicFramePr>
        <p:xfrm>
          <a:off x="1587" y="1588"/>
          <a:ext cx="1587" cy="1587"/>
        </p:xfrm>
        <a:graphic>
          <a:graphicData uri="http://schemas.openxmlformats.org/presentationml/2006/ole">
            <p:oleObj spid="_x0000_s3074" name="think-cell Folie" r:id="rId5" imgW="360" imgH="360" progId="">
              <p:embed/>
            </p:oleObj>
          </a:graphicData>
        </a:graphic>
      </p:graphicFrame>
      <p:pic>
        <p:nvPicPr>
          <p:cNvPr id="1026" name="Picture 2" descr="M:\02_Themen&amp;Projekte\02_Division_BU_Kommunikation\03_Messen_Events\GJ_2016\1_Messen\2016_04_05_Intertraffic_Amsterdam\01_Kommunikation\Key visual\Key visual_blanco 16x9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-22225" y="-27384"/>
            <a:ext cx="12211050" cy="6870700"/>
          </a:xfrm>
          <a:prstGeom prst="rect">
            <a:avLst/>
          </a:prstGeom>
          <a:noFill/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287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6567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287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smtClean="0"/>
              <a:t>siemens.com/</a:t>
            </a:r>
            <a:r>
              <a:rPr lang="de-DE" dirty="0" err="1" smtClean="0"/>
              <a:t>mobility</a:t>
            </a:r>
            <a:endParaRPr lang="de-DE" dirty="0" smtClean="0"/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567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insert</a:t>
            </a:r>
            <a:r>
              <a:rPr lang="de-DE" dirty="0" smtClean="0"/>
              <a:t> </a:t>
            </a:r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</a:t>
            </a:r>
            <a:endParaRPr lang="de-DE" dirty="0" smtClean="0"/>
          </a:p>
        </p:txBody>
      </p:sp>
      <p:grpSp>
        <p:nvGrpSpPr>
          <p:cNvPr id="2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 flipH="1">
              <a:off x="626567" y="-216000"/>
              <a:ext cx="496" cy="188616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flipH="1" flipV="1">
              <a:off x="12232800" y="332887"/>
              <a:ext cx="180000" cy="1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2668618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2592000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12873"/>
            <a:ext cx="2736775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12873"/>
            <a:ext cx="2592387" cy="4752977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7"/>
            <a:ext cx="4032000" cy="2303462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fr-FR"/>
          </a:p>
        </p:txBody>
      </p:sp>
      <p:sp>
        <p:nvSpPr>
          <p:cNvPr id="3" name="cdtRectangle 2 Id5"/>
          <p:cNvSpPr/>
          <p:nvPr userDrawn="1"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 bwMode="auto">
          <a:xfrm>
            <a:off x="4658996" y="1412873"/>
            <a:ext cx="7539354" cy="475297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2875"/>
            <a:ext cx="4514400" cy="4752975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dirty="0" err="1" smtClean="0">
              <a:solidFill>
                <a:schemeClr val="tx1"/>
              </a:solidFill>
            </a:endParaRPr>
          </a:p>
        </p:txBody>
      </p:sp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smtClean="0"/>
              <a:t>siemens.com/</a:t>
            </a:r>
            <a:r>
              <a:rPr lang="de-DE" dirty="0" err="1" smtClean="0"/>
              <a:t>mobility</a:t>
            </a:r>
            <a:endParaRPr lang="de-DE" dirty="0" smtClean="0"/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insert</a:t>
            </a:r>
            <a:r>
              <a:rPr lang="de-DE" dirty="0" smtClean="0"/>
              <a:t> </a:t>
            </a:r>
            <a:r>
              <a:rPr lang="de-DE" dirty="0" err="1" smtClean="0"/>
              <a:t>confidentiality</a:t>
            </a:r>
            <a:r>
              <a:rPr lang="de-DE" dirty="0" smtClean="0"/>
              <a:t> </a:t>
            </a:r>
            <a:r>
              <a:rPr lang="de-DE" dirty="0" err="1" smtClean="0"/>
              <a:t>note</a:t>
            </a:r>
            <a:endParaRPr lang="de-DE" dirty="0" smtClean="0"/>
          </a:p>
        </p:txBody>
      </p:sp>
      <p:grpSp>
        <p:nvGrpSpPr>
          <p:cNvPr id="33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4" name="Gerade Verbindung 3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xmlns="" val="106417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fr-FR"/>
          </a:p>
        </p:txBody>
      </p:sp>
      <p:sp>
        <p:nvSpPr>
          <p:cNvPr id="3" name="cdtRectangle 2 Id5"/>
          <p:cNvSpPr/>
          <p:nvPr userDrawn="1"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799"/>
            <a:ext cx="4514400" cy="4751051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021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12874"/>
            <a:ext cx="3887914" cy="4752976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8995" y="1412874"/>
            <a:ext cx="7539355" cy="4752976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336603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fr-FR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2876"/>
            <a:ext cx="12196800" cy="4752974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1440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fr-FR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432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9315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9" Type="http://schemas.openxmlformats.org/officeDocument/2006/relationships/tags" Target="../tags/tag15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10.xml"/><Relationship Id="rId42" Type="http://schemas.openxmlformats.org/officeDocument/2006/relationships/tags" Target="../tags/tag18.xml"/><Relationship Id="rId47" Type="http://schemas.openxmlformats.org/officeDocument/2006/relationships/tags" Target="../tags/tag23.xml"/><Relationship Id="rId50" Type="http://schemas.openxmlformats.org/officeDocument/2006/relationships/tags" Target="../tags/tag26.xml"/><Relationship Id="rId55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vmlDrawing" Target="../drawings/vmlDrawing1.vml"/><Relationship Id="rId33" Type="http://schemas.openxmlformats.org/officeDocument/2006/relationships/tags" Target="../tags/tag9.xml"/><Relationship Id="rId38" Type="http://schemas.openxmlformats.org/officeDocument/2006/relationships/tags" Target="../tags/tag14.xml"/><Relationship Id="rId46" Type="http://schemas.openxmlformats.org/officeDocument/2006/relationships/tags" Target="../tags/tag2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5.xml"/><Relationship Id="rId41" Type="http://schemas.openxmlformats.org/officeDocument/2006/relationships/tags" Target="../tags/tag17.xml"/><Relationship Id="rId54" Type="http://schemas.openxmlformats.org/officeDocument/2006/relationships/tags" Target="../tags/tag3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32" Type="http://schemas.openxmlformats.org/officeDocument/2006/relationships/tags" Target="../tags/tag8.xml"/><Relationship Id="rId37" Type="http://schemas.openxmlformats.org/officeDocument/2006/relationships/tags" Target="../tags/tag13.xml"/><Relationship Id="rId40" Type="http://schemas.openxmlformats.org/officeDocument/2006/relationships/tags" Target="../tags/tag16.xml"/><Relationship Id="rId45" Type="http://schemas.openxmlformats.org/officeDocument/2006/relationships/tags" Target="../tags/tag21.xml"/><Relationship Id="rId53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4.xml"/><Relationship Id="rId36" Type="http://schemas.openxmlformats.org/officeDocument/2006/relationships/tags" Target="../tags/tag12.xml"/><Relationship Id="rId49" Type="http://schemas.openxmlformats.org/officeDocument/2006/relationships/tags" Target="../tags/tag25.xml"/><Relationship Id="rId57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7.xml"/><Relationship Id="rId44" Type="http://schemas.openxmlformats.org/officeDocument/2006/relationships/tags" Target="../tags/tag20.xml"/><Relationship Id="rId52" Type="http://schemas.openxmlformats.org/officeDocument/2006/relationships/tags" Target="../tags/tag2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3.xml"/><Relationship Id="rId30" Type="http://schemas.openxmlformats.org/officeDocument/2006/relationships/tags" Target="../tags/tag6.xml"/><Relationship Id="rId35" Type="http://schemas.openxmlformats.org/officeDocument/2006/relationships/tags" Target="../tags/tag11.xml"/><Relationship Id="rId43" Type="http://schemas.openxmlformats.org/officeDocument/2006/relationships/tags" Target="../tags/tag19.xml"/><Relationship Id="rId48" Type="http://schemas.openxmlformats.org/officeDocument/2006/relationships/tags" Target="../tags/tag24.xml"/><Relationship Id="rId56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7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Objekt 66" hidden="1"/>
          <p:cNvGraphicFramePr>
            <a:graphicFrameLocks noChangeAspect="1"/>
          </p:cNvGraphicFramePr>
          <p:nvPr/>
        </p:nvGraphicFramePr>
        <p:xfrm>
          <a:off x="1587" y="1588"/>
          <a:ext cx="1587" cy="1587"/>
        </p:xfrm>
        <a:graphic>
          <a:graphicData uri="http://schemas.openxmlformats.org/presentationml/2006/ole">
            <p:oleObj spid="_x0000_s2050" name="think-cell Folie" r:id="rId56" imgW="360" imgH="360" progId="">
              <p:embed/>
            </p:oleObj>
          </a:graphicData>
        </a:graphic>
      </p:graphicFrame>
      <p:sp>
        <p:nvSpPr>
          <p:cNvPr id="15" name="cdtRectangle 12 Id15"/>
          <p:cNvSpPr>
            <a:spLocks noChangeArrowheads="1"/>
          </p:cNvSpPr>
          <p:nvPr userDrawn="1">
            <p:custDataLst>
              <p:tags r:id="rId26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7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8"/>
            </p:custDataLst>
          </p:nvPr>
        </p:nvSpPr>
        <p:spPr bwMode="auto">
          <a:xfrm>
            <a:off x="627063" y="1412873"/>
            <a:ext cx="8208962" cy="475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3072" name="cdtMasterTags_CL1 Id3072"/>
          <p:cNvCxnSpPr/>
          <p:nvPr userDrawn="1"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 userDrawn="1"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 userDrawn="1"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 userDrawn="1"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 userDrawn="1"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 userDrawn="1"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 userDrawn="1"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 userDrawn="1"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 userDrawn="1"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 userDrawn="1"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 userDrawn="1"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 userDrawn="1"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 userDrawn="1"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 userDrawn="1"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 userDrawn="1"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 userDrawn="1"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 userDrawn="1"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 userDrawn="1"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 userDrawn="1"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 userDrawn="1"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 userDrawn="1"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 userDrawn="1"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 userDrawn="1"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3"/>
          <p:cNvPicPr>
            <a:picLocks noChangeAspect="1" noChangeArrowheads="1"/>
          </p:cNvPicPr>
          <p:nvPr userDrawn="1"/>
        </p:nvPicPr>
        <p:blipFill>
          <a:blip r:embed="rId57"/>
          <a:srcRect/>
          <a:stretch>
            <a:fillRect/>
          </a:stretch>
        </p:blipFill>
        <p:spPr bwMode="auto">
          <a:xfrm>
            <a:off x="10130916" y="324000"/>
            <a:ext cx="1584834" cy="67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ieren 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 userDrawn="1">
            <p:custDataLst>
              <p:tags r:id="rId52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de-DE" sz="1000" b="1" dirty="0" err="1" smtClean="0">
                <a:solidFill>
                  <a:srgbClr val="879BAA"/>
                </a:solidFill>
              </a:rPr>
              <a:t>Restricted</a:t>
            </a:r>
            <a:r>
              <a:rPr lang="de-DE" sz="1000" b="1" dirty="0" smtClean="0">
                <a:solidFill>
                  <a:srgbClr val="879BAA"/>
                </a:solidFill>
              </a:rPr>
              <a:t> © </a:t>
            </a:r>
            <a:r>
              <a:rPr lang="de-DE" sz="1000" b="1" dirty="0">
                <a:solidFill>
                  <a:srgbClr val="879BAA"/>
                </a:solidFill>
              </a:rPr>
              <a:t>Siemens AG </a:t>
            </a:r>
            <a:r>
              <a:rPr lang="de-DE" sz="1000" b="1" dirty="0" smtClean="0">
                <a:solidFill>
                  <a:srgbClr val="879BAA"/>
                </a:solidFill>
              </a:rPr>
              <a:t>2016</a:t>
            </a:r>
            <a:endParaRPr lang="de-DE" sz="1000" b="1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 userDrawn="1">
            <p:custDataLst>
              <p:tags r:id="rId53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rgbClr val="000000"/>
                </a:solidFill>
              </a:rPr>
              <a:t>XX.XX.20XX</a:t>
            </a:r>
          </a:p>
        </p:txBody>
      </p:sp>
      <p:sp>
        <p:nvSpPr>
          <p:cNvPr id="65" name="cdtTextBox 11 Id18"/>
          <p:cNvSpPr txBox="1"/>
          <p:nvPr userDrawn="1">
            <p:custDataLst>
              <p:tags r:id="rId54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 userDrawn="1">
            <p:custDataLst>
              <p:tags r:id="rId55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 err="1" smtClean="0">
                <a:solidFill>
                  <a:srgbClr val="000000"/>
                </a:solidFill>
              </a:rPr>
              <a:t>Author</a:t>
            </a:r>
            <a:r>
              <a:rPr lang="de-DE" sz="1000" noProof="0" dirty="0" smtClean="0">
                <a:solidFill>
                  <a:srgbClr val="000000"/>
                </a:solidFill>
              </a:rPr>
              <a:t> / MO MM ITS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8" r:id="rId2"/>
    <p:sldLayoutId id="2147483702" r:id="rId3"/>
    <p:sldLayoutId id="2147483703" r:id="rId4"/>
    <p:sldLayoutId id="2147483679" r:id="rId5"/>
    <p:sldLayoutId id="2147483695" r:id="rId6"/>
    <p:sldLayoutId id="2147483705" r:id="rId7"/>
    <p:sldLayoutId id="2147483706" r:id="rId8"/>
    <p:sldLayoutId id="2147483670" r:id="rId9"/>
    <p:sldLayoutId id="2147483692" r:id="rId10"/>
    <p:sldLayoutId id="2147483696" r:id="rId11"/>
    <p:sldLayoutId id="2147483707" r:id="rId12"/>
    <p:sldLayoutId id="2147483683" r:id="rId13"/>
    <p:sldLayoutId id="2147483681" r:id="rId14"/>
    <p:sldLayoutId id="2147483697" r:id="rId15"/>
    <p:sldLayoutId id="2147483691" r:id="rId16"/>
    <p:sldLayoutId id="2147483693" r:id="rId17"/>
    <p:sldLayoutId id="2147483684" r:id="rId18"/>
    <p:sldLayoutId id="2147483685" r:id="rId19"/>
    <p:sldLayoutId id="2147483694" r:id="rId20"/>
    <p:sldLayoutId id="2147483686" r:id="rId21"/>
    <p:sldLayoutId id="2147483688" r:id="rId22"/>
    <p:sldLayoutId id="2147483704" r:id="rId2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5.xml"/><Relationship Id="rId5" Type="http://schemas.openxmlformats.org/officeDocument/2006/relationships/comments" Target="../comments/commen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23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10" Type="http://schemas.openxmlformats.org/officeDocument/2006/relationships/image" Target="../media/image11.jpeg"/><Relationship Id="rId4" Type="http://schemas.openxmlformats.org/officeDocument/2006/relationships/tags" Target="../tags/tag99.xml"/><Relationship Id="rId9" Type="http://schemas.openxmlformats.org/officeDocument/2006/relationships/hyperlink" Target="mailto:maximilian.muster@siemens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6567" y="4570177"/>
            <a:ext cx="4968552" cy="1232318"/>
          </a:xfrm>
        </p:spPr>
        <p:txBody>
          <a:bodyPr/>
          <a:lstStyle/>
          <a:p>
            <a:r>
              <a:rPr lang="de-DE" dirty="0"/>
              <a:t>Intertraffic 2016</a:t>
            </a:r>
            <a:br>
              <a:rPr lang="de-DE" dirty="0"/>
            </a:br>
            <a:r>
              <a:rPr lang="de-DE" sz="2000" b="0" dirty="0" err="1" smtClean="0"/>
              <a:t>Sitraffic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smartTL</a:t>
            </a:r>
            <a:r>
              <a:rPr lang="de-DE" sz="2000" b="0" dirty="0" smtClean="0"/>
              <a:t> Connect</a:t>
            </a:r>
            <a:endParaRPr lang="de-DE" sz="2000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26567" y="5907600"/>
            <a:ext cx="4968552" cy="324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67" y="5907600"/>
            <a:ext cx="2340000" cy="324000"/>
          </a:xfrm>
        </p:spPr>
        <p:txBody>
          <a:bodyPr/>
          <a:lstStyle/>
          <a:p>
            <a:r>
              <a:rPr lang="de-DE" dirty="0" smtClean="0"/>
              <a:t>Afonso Sousa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cdtRectangle 4 Id10957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Sitraffic</a:t>
            </a:r>
            <a:r>
              <a:rPr lang="de-DE" dirty="0" smtClean="0"/>
              <a:t> </a:t>
            </a:r>
            <a:r>
              <a:rPr lang="de-DE" dirty="0" err="1" smtClean="0"/>
              <a:t>smartTL</a:t>
            </a:r>
            <a:r>
              <a:rPr lang="de-DE" dirty="0" smtClean="0"/>
              <a:t> Connect</a:t>
            </a:r>
            <a:br>
              <a:rPr lang="de-DE" dirty="0" smtClean="0"/>
            </a:br>
            <a:endParaRPr lang="en-US" noProof="0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770583" y="2060848"/>
            <a:ext cx="3024336" cy="936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2000" b="1" dirty="0" smtClean="0">
                <a:solidFill>
                  <a:schemeClr val="bg1"/>
                </a:solidFill>
              </a:rPr>
              <a:t>Place Holder </a:t>
            </a:r>
            <a:r>
              <a:rPr lang="de-DE" sz="2000" b="1" dirty="0" err="1" smtClean="0">
                <a:solidFill>
                  <a:schemeClr val="bg1"/>
                </a:solidFill>
              </a:rPr>
              <a:t>for</a:t>
            </a:r>
            <a:r>
              <a:rPr lang="de-DE" sz="2000" b="1" dirty="0" smtClean="0">
                <a:solidFill>
                  <a:schemeClr val="bg1"/>
                </a:solidFill>
              </a:rPr>
              <a:t> </a:t>
            </a:r>
            <a:r>
              <a:rPr lang="de-DE" sz="2000" b="1" dirty="0" err="1" smtClean="0">
                <a:solidFill>
                  <a:schemeClr val="bg1"/>
                </a:solidFill>
              </a:rPr>
              <a:t>picture</a:t>
            </a:r>
            <a:endParaRPr lang="de-DE" sz="2000" b="1" dirty="0" smtClean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 l="10034" r="11731"/>
          <a:stretch>
            <a:fillRect/>
          </a:stretch>
        </p:blipFill>
        <p:spPr bwMode="auto">
          <a:xfrm>
            <a:off x="0" y="1412875"/>
            <a:ext cx="4658996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dtText Placeholder 10 Id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The era of Digitalization in Mobility</a:t>
            </a:r>
            <a:r>
              <a:rPr lang="en-US" noProof="0" dirty="0" smtClean="0"/>
              <a:t>	3</a:t>
            </a:r>
          </a:p>
          <a:p>
            <a:pPr lvl="1"/>
            <a:r>
              <a:rPr lang="en-US" dirty="0" smtClean="0"/>
              <a:t>Our Vision</a:t>
            </a:r>
            <a:r>
              <a:rPr lang="en-US" noProof="0" dirty="0" smtClean="0"/>
              <a:t>	5</a:t>
            </a:r>
          </a:p>
          <a:p>
            <a:pPr lvl="1"/>
            <a:r>
              <a:rPr lang="en-US" dirty="0" smtClean="0"/>
              <a:t>Concept </a:t>
            </a:r>
            <a:r>
              <a:rPr lang="en-US" noProof="0" dirty="0" smtClean="0"/>
              <a:t>	6</a:t>
            </a:r>
          </a:p>
          <a:p>
            <a:pPr lvl="1"/>
            <a:r>
              <a:rPr lang="en-US" dirty="0" smtClean="0"/>
              <a:t>The Solution</a:t>
            </a:r>
            <a:r>
              <a:rPr lang="en-US" noProof="0" dirty="0" smtClean="0"/>
              <a:t>	7</a:t>
            </a:r>
          </a:p>
          <a:p>
            <a:pPr lvl="1"/>
            <a:r>
              <a:rPr lang="en-US" noProof="0" dirty="0" smtClean="0"/>
              <a:t>Contact Information	8</a:t>
            </a:r>
            <a:endParaRPr lang="en-US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8798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 smtClean="0"/>
              <a:t>Sitraffic</a:t>
            </a:r>
            <a:r>
              <a:rPr lang="de-DE" b="0" dirty="0" smtClean="0"/>
              <a:t> </a:t>
            </a:r>
            <a:r>
              <a:rPr lang="de-DE" b="0" dirty="0" err="1" smtClean="0"/>
              <a:t>smartTL</a:t>
            </a:r>
            <a:r>
              <a:rPr lang="de-DE" b="0" dirty="0" smtClean="0"/>
              <a:t> Connect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 smtClean="0"/>
              <a:t>The Era of Digitalization in Mobility</a:t>
            </a:r>
            <a:endParaRPr lang="en-US" noProof="0" dirty="0" smtClean="0">
              <a:latin typeface="Arial" pitchFamily="34" charset="0"/>
            </a:endParaRPr>
          </a:p>
        </p:txBody>
      </p:sp>
      <p:sp>
        <p:nvSpPr>
          <p:cNvPr id="114691" name="cdtRectangle 3 Id114691"/>
          <p:cNvSpPr>
            <a:spLocks noGrp="1" noChangeArrowheads="1"/>
          </p:cNvSpPr>
          <p:nvPr>
            <p:ph idx="1"/>
          </p:nvPr>
        </p:nvSpPr>
        <p:spPr>
          <a:xfrm>
            <a:off x="627063" y="1412874"/>
            <a:ext cx="6336208" cy="4752976"/>
          </a:xfrm>
        </p:spPr>
        <p:txBody>
          <a:bodyPr/>
          <a:lstStyle/>
          <a:p>
            <a:endParaRPr lang="pt-PT" dirty="0" smtClean="0"/>
          </a:p>
          <a:p>
            <a:endParaRPr lang="pt-PT" dirty="0" smtClean="0"/>
          </a:p>
          <a:p>
            <a:r>
              <a:rPr lang="pt-PT" dirty="0" err="1" smtClean="0"/>
              <a:t>Now</a:t>
            </a:r>
            <a:r>
              <a:rPr lang="pt-PT" dirty="0" smtClean="0"/>
              <a:t> more </a:t>
            </a:r>
            <a:r>
              <a:rPr lang="pt-PT" dirty="0" err="1" smtClean="0"/>
              <a:t>than</a:t>
            </a:r>
            <a:r>
              <a:rPr lang="pt-PT" dirty="0" smtClean="0"/>
              <a:t> </a:t>
            </a:r>
            <a:r>
              <a:rPr lang="pt-PT" dirty="0" err="1" smtClean="0"/>
              <a:t>ever</a:t>
            </a:r>
            <a:r>
              <a:rPr lang="pt-PT" dirty="0" smtClean="0"/>
              <a:t> </a:t>
            </a: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time to </a:t>
            </a:r>
            <a:r>
              <a:rPr lang="pt-PT" dirty="0" err="1" smtClean="0"/>
              <a:t>tailor</a:t>
            </a:r>
            <a:r>
              <a:rPr lang="pt-PT" dirty="0" smtClean="0"/>
              <a:t> </a:t>
            </a:r>
            <a:r>
              <a:rPr lang="pt-PT" dirty="0" err="1" smtClean="0"/>
              <a:t>both</a:t>
            </a:r>
            <a:r>
              <a:rPr lang="pt-PT" dirty="0" smtClean="0"/>
              <a:t> </a:t>
            </a:r>
            <a:r>
              <a:rPr lang="pt-PT" dirty="0" err="1" smtClean="0"/>
              <a:t>technology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our</a:t>
            </a:r>
            <a:r>
              <a:rPr lang="pt-PT" dirty="0" smtClean="0"/>
              <a:t> </a:t>
            </a:r>
            <a:r>
              <a:rPr lang="pt-PT" dirty="0" err="1" smtClean="0"/>
              <a:t>solutions</a:t>
            </a:r>
            <a:r>
              <a:rPr lang="pt-PT" dirty="0" smtClean="0"/>
              <a:t> to </a:t>
            </a:r>
            <a:r>
              <a:rPr lang="pt-PT" dirty="0" err="1" smtClean="0"/>
              <a:t>deliver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best</a:t>
            </a:r>
            <a:r>
              <a:rPr lang="pt-PT" dirty="0" smtClean="0"/>
              <a:t> </a:t>
            </a:r>
            <a:r>
              <a:rPr lang="pt-PT" dirty="0" err="1" smtClean="0"/>
              <a:t>product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fit</a:t>
            </a:r>
            <a:r>
              <a:rPr lang="pt-PT" dirty="0" smtClean="0"/>
              <a:t> </a:t>
            </a:r>
            <a:r>
              <a:rPr lang="pt-PT" dirty="0" err="1" smtClean="0"/>
              <a:t>our</a:t>
            </a:r>
            <a:r>
              <a:rPr lang="pt-PT" dirty="0" smtClean="0"/>
              <a:t> </a:t>
            </a:r>
            <a:r>
              <a:rPr lang="pt-PT" dirty="0" err="1" smtClean="0"/>
              <a:t>costumer’s</a:t>
            </a:r>
            <a:r>
              <a:rPr lang="pt-PT" dirty="0" smtClean="0"/>
              <a:t> </a:t>
            </a:r>
            <a:r>
              <a:rPr lang="pt-PT" dirty="0" err="1" smtClean="0"/>
              <a:t>needs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expectations</a:t>
            </a:r>
            <a:r>
              <a:rPr lang="pt-PT" dirty="0" smtClean="0"/>
              <a:t>.</a:t>
            </a:r>
          </a:p>
          <a:p>
            <a:endParaRPr lang="pt-PT" dirty="0" smtClean="0"/>
          </a:p>
          <a:p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this</a:t>
            </a:r>
            <a:r>
              <a:rPr lang="pt-PT" dirty="0" smtClean="0"/>
              <a:t> in </a:t>
            </a:r>
            <a:r>
              <a:rPr lang="pt-PT" dirty="0" err="1" smtClean="0"/>
              <a:t>mind</a:t>
            </a:r>
            <a:r>
              <a:rPr lang="pt-PT" dirty="0" smtClean="0"/>
              <a:t> </a:t>
            </a:r>
            <a:r>
              <a:rPr lang="pt-PT" dirty="0" err="1" smtClean="0"/>
              <a:t>we</a:t>
            </a:r>
            <a:r>
              <a:rPr lang="pt-PT" dirty="0" smtClean="0"/>
              <a:t> </a:t>
            </a:r>
            <a:r>
              <a:rPr lang="pt-PT" dirty="0" err="1" smtClean="0"/>
              <a:t>developed</a:t>
            </a:r>
            <a:r>
              <a:rPr lang="pt-PT" dirty="0" smtClean="0"/>
              <a:t> a </a:t>
            </a:r>
            <a:r>
              <a:rPr lang="pt-PT" dirty="0" err="1" smtClean="0"/>
              <a:t>concept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unlocks</a:t>
            </a:r>
            <a:r>
              <a:rPr lang="pt-PT" dirty="0" smtClean="0"/>
              <a:t> </a:t>
            </a:r>
            <a:r>
              <a:rPr lang="pt-PT" dirty="0" err="1" smtClean="0"/>
              <a:t>new</a:t>
            </a:r>
            <a:r>
              <a:rPr lang="pt-PT" dirty="0" smtClean="0"/>
              <a:t> </a:t>
            </a:r>
            <a:r>
              <a:rPr lang="pt-PT" dirty="0" err="1" smtClean="0"/>
              <a:t>options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services</a:t>
            </a:r>
            <a:r>
              <a:rPr lang="pt-PT" dirty="0" smtClean="0"/>
              <a:t> </a:t>
            </a:r>
            <a:r>
              <a:rPr lang="pt-PT" dirty="0" err="1" smtClean="0"/>
              <a:t>we</a:t>
            </a:r>
            <a:r>
              <a:rPr lang="pt-PT" dirty="0" smtClean="0"/>
              <a:t> </a:t>
            </a:r>
            <a:r>
              <a:rPr lang="pt-PT" dirty="0" err="1" smtClean="0"/>
              <a:t>provide</a:t>
            </a:r>
            <a:r>
              <a:rPr lang="pt-PT" dirty="0" smtClean="0"/>
              <a:t> </a:t>
            </a:r>
            <a:r>
              <a:rPr lang="pt-PT" dirty="0" err="1" smtClean="0"/>
              <a:t>along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our</a:t>
            </a:r>
            <a:r>
              <a:rPr lang="pt-PT" dirty="0" smtClean="0"/>
              <a:t> </a:t>
            </a:r>
            <a:r>
              <a:rPr lang="pt-PT" dirty="0" err="1" smtClean="0"/>
              <a:t>monitoring</a:t>
            </a:r>
            <a:r>
              <a:rPr lang="pt-PT" dirty="0" smtClean="0"/>
              <a:t> software </a:t>
            </a:r>
            <a:r>
              <a:rPr lang="pt-PT" dirty="0" err="1" smtClean="0"/>
              <a:t>Sitraffic</a:t>
            </a:r>
            <a:r>
              <a:rPr lang="pt-PT" dirty="0" smtClean="0"/>
              <a:t> </a:t>
            </a:r>
            <a:r>
              <a:rPr lang="pt-PT" dirty="0" err="1" smtClean="0"/>
              <a:t>smartGuard</a:t>
            </a:r>
            <a:r>
              <a:rPr lang="pt-PT" dirty="0" smtClean="0"/>
              <a:t>.</a:t>
            </a:r>
          </a:p>
          <a:p>
            <a:endParaRPr lang="en-US" dirty="0" smtClean="0"/>
          </a:p>
          <a:p>
            <a:pPr lvl="1"/>
            <a:endParaRPr lang="en-US" noProof="0" dirty="0" smtClean="0">
              <a:latin typeface="Arial" pitchFamily="34" charset="0"/>
            </a:endParaRPr>
          </a:p>
        </p:txBody>
      </p:sp>
      <p:sp>
        <p:nvSpPr>
          <p:cNvPr id="114692" name="cdtText Box 4 Id114692"/>
          <p:cNvSpPr txBox="1">
            <a:spLocks noChangeArrowheads="1"/>
          </p:cNvSpPr>
          <p:nvPr/>
        </p:nvSpPr>
        <p:spPr bwMode="auto">
          <a:xfrm>
            <a:off x="627063" y="4662306"/>
            <a:ext cx="6336208" cy="413753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108000" tIns="54000" rIns="108000" bIns="5400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1"/>
                </a:solidFill>
              </a:rPr>
              <a:t>Its time to move into a new Era.</a:t>
            </a:r>
          </a:p>
        </p:txBody>
      </p:sp>
      <p:pic>
        <p:nvPicPr>
          <p:cNvPr id="5" name="Picture 2" descr="C:\Users\Equipa_3\Desktop\urb297_638x39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5063" y="2066104"/>
            <a:ext cx="4712164" cy="2986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2234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Sitraffic</a:t>
            </a:r>
            <a:r>
              <a:rPr lang="de-DE" dirty="0" smtClean="0"/>
              <a:t> </a:t>
            </a:r>
            <a:r>
              <a:rPr lang="de-DE" dirty="0" err="1" smtClean="0"/>
              <a:t>smartTL</a:t>
            </a:r>
            <a:r>
              <a:rPr lang="de-DE" dirty="0" smtClean="0"/>
              <a:t> Connect </a:t>
            </a:r>
            <a:r>
              <a:rPr lang="en-US" dirty="0"/>
              <a:t/>
            </a:r>
            <a:br>
              <a:rPr lang="en-US" dirty="0"/>
            </a:br>
            <a:endParaRPr lang="en-US" noProof="0" dirty="0"/>
          </a:p>
        </p:txBody>
      </p:sp>
      <p:pic>
        <p:nvPicPr>
          <p:cNvPr id="7174" name="Picture 6" descr="https://brandville.flowcenter.de/mlink/pictures/us_hs4T2UEa2/jpg/ZY5Q4607_1208x805.jpg"/>
          <p:cNvPicPr>
            <a:picLocks noChangeAspect="1" noChangeArrowheads="1"/>
          </p:cNvPicPr>
          <p:nvPr/>
        </p:nvPicPr>
        <p:blipFill>
          <a:blip r:embed="rId2"/>
          <a:srcRect t="24807" b="13189"/>
          <a:stretch>
            <a:fillRect/>
          </a:stretch>
        </p:blipFill>
        <p:spPr bwMode="auto">
          <a:xfrm>
            <a:off x="0" y="1268413"/>
            <a:ext cx="12198350" cy="5040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4462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 smtClean="0"/>
              <a:t>Sitraffic</a:t>
            </a:r>
            <a:r>
              <a:rPr lang="de-DE" b="0" dirty="0" smtClean="0"/>
              <a:t> </a:t>
            </a:r>
            <a:r>
              <a:rPr lang="de-DE" b="0" dirty="0" err="1" smtClean="0"/>
              <a:t>smartTL</a:t>
            </a:r>
            <a:r>
              <a:rPr lang="de-DE" b="0" dirty="0" smtClean="0"/>
              <a:t> Connect </a:t>
            </a:r>
            <a:br>
              <a:rPr lang="de-DE" b="0" dirty="0" smtClean="0"/>
            </a:br>
            <a:r>
              <a:rPr lang="en-US" dirty="0" smtClean="0"/>
              <a:t>Our Vision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72378" y="1607419"/>
            <a:ext cx="10968313" cy="693019"/>
          </a:xfrm>
        </p:spPr>
        <p:txBody>
          <a:bodyPr/>
          <a:lstStyle/>
          <a:p>
            <a:r>
              <a:rPr lang="en-US" dirty="0" smtClean="0"/>
              <a:t>Development of an independent, adaptable and unobtrusive solution that aims to integrate 3</a:t>
            </a:r>
            <a:r>
              <a:rPr lang="en-US" baseline="30000" dirty="0" smtClean="0"/>
              <a:t>rd</a:t>
            </a:r>
            <a:r>
              <a:rPr lang="en-US" dirty="0" smtClean="0"/>
              <a:t> party controllers into </a:t>
            </a:r>
            <a:r>
              <a:rPr lang="en-US" dirty="0" err="1" smtClean="0"/>
              <a:t>smartGuard</a:t>
            </a:r>
            <a:r>
              <a:rPr lang="en-US" dirty="0" smtClean="0"/>
              <a:t> without the need for any changes to the hardware already in place.</a:t>
            </a:r>
          </a:p>
          <a:p>
            <a:endParaRPr lang="pt-PT" dirty="0" smtClean="0"/>
          </a:p>
          <a:p>
            <a:endParaRPr lang="en-US" dirty="0" smtClean="0"/>
          </a:p>
          <a:p>
            <a:endParaRPr lang="pt-PT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890011" y="3821229"/>
            <a:ext cx="3769004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 Focus on simplicity and flexibility.</a:t>
            </a:r>
          </a:p>
        </p:txBody>
      </p:sp>
      <p:pic>
        <p:nvPicPr>
          <p:cNvPr id="16" name="Picture 2" descr="C:\Users\z003j5fy\AppData\Local\Microsoft\Windows\Temporary Internet Files\Content.IE5\6VZU7974\critical_thinking1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5239" y="2300438"/>
            <a:ext cx="5324294" cy="41148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890011" y="2733575"/>
            <a:ext cx="6174932" cy="5858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 Support to surveying processes, providing visibility on the operational performance of the installed base.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0011" y="4509120"/>
            <a:ext cx="6224168" cy="10081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pt-PT" dirty="0" err="1" smtClean="0">
                <a:solidFill>
                  <a:schemeClr val="tx1"/>
                </a:solidFill>
              </a:rPr>
              <a:t>Cost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effective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investment</a:t>
            </a:r>
            <a:r>
              <a:rPr lang="pt-PT" dirty="0" smtClean="0">
                <a:solidFill>
                  <a:schemeClr val="tx1"/>
                </a:solidFill>
              </a:rPr>
              <a:t> to minimize </a:t>
            </a:r>
            <a:r>
              <a:rPr lang="pt-PT" dirty="0" err="1" smtClean="0">
                <a:solidFill>
                  <a:schemeClr val="tx1"/>
                </a:solidFill>
              </a:rPr>
              <a:t>the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challenge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of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PT" dirty="0" err="1" smtClean="0">
                <a:solidFill>
                  <a:schemeClr val="tx1"/>
                </a:solidFill>
              </a:rPr>
              <a:t>transitioning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from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different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and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previously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incompatible</a:t>
            </a:r>
            <a:r>
              <a:rPr lang="pt-PT" dirty="0" smtClean="0">
                <a:solidFill>
                  <a:schemeClr val="tx1"/>
                </a:solidFill>
              </a:rPr>
              <a:t> </a:t>
            </a:r>
            <a:r>
              <a:rPr lang="pt-PT" dirty="0" err="1" smtClean="0">
                <a:solidFill>
                  <a:schemeClr val="tx1"/>
                </a:solidFill>
              </a:rPr>
              <a:t>systems</a:t>
            </a:r>
            <a:r>
              <a:rPr lang="pt-PT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5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 smtClean="0"/>
              <a:t>Sitraffic</a:t>
            </a:r>
            <a:r>
              <a:rPr lang="de-DE" b="0" dirty="0" smtClean="0"/>
              <a:t> </a:t>
            </a:r>
            <a:r>
              <a:rPr lang="de-DE" b="0" dirty="0" err="1" smtClean="0"/>
              <a:t>smartTL</a:t>
            </a:r>
            <a:r>
              <a:rPr lang="de-DE" b="0" dirty="0" smtClean="0"/>
              <a:t> Connect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Our Concept</a:t>
            </a:r>
            <a:endParaRPr lang="en-US" noProof="0" dirty="0"/>
          </a:p>
        </p:txBody>
      </p:sp>
      <p:pic>
        <p:nvPicPr>
          <p:cNvPr id="4098" name="Picture 2" descr="D:\syncplicity\z003j5fy\Documents\Screenshots\2016-03-31 16_27_07-Diptico A4_SmartTLConnect_3.pdf - [A4_siemens_alt] - SumatraP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6767" y="1268413"/>
            <a:ext cx="7273919" cy="5065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43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cdtRectangle 2 Id15360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b="0" dirty="0" err="1" smtClean="0"/>
              <a:t>Sitraffic</a:t>
            </a:r>
            <a:r>
              <a:rPr lang="de-DE" b="0" dirty="0" smtClean="0"/>
              <a:t> </a:t>
            </a:r>
            <a:r>
              <a:rPr lang="de-DE" b="0" dirty="0" err="1" smtClean="0"/>
              <a:t>smartTL</a:t>
            </a:r>
            <a:r>
              <a:rPr lang="de-DE" b="0" dirty="0" smtClean="0"/>
              <a:t> Connect </a:t>
            </a: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The Solution</a:t>
            </a:r>
          </a:p>
        </p:txBody>
      </p:sp>
      <p:pic>
        <p:nvPicPr>
          <p:cNvPr id="4" name="Picture 2" descr="C:\Users\z003j5fy\AppData\Local\Microsoft\Windows\Temporary Internet Files\Content.Outlook\FC2WLO7L\smdb_0003253_1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9335" y="1412874"/>
            <a:ext cx="4181215" cy="507404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42591" y="1700808"/>
            <a:ext cx="5616624" cy="12961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Our MCR board is wired directly into the cabinet connections and translates the electrical signals into messages to be sent by an APN network (IP) to the converter.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591" y="3356992"/>
            <a:ext cx="5832648" cy="17281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These messages will be stored in the converter server, a costume OCPI-2 server java application, and organized using an already existing protocol. The converter is built to communicate with </a:t>
            </a:r>
            <a:r>
              <a:rPr lang="en-US" dirty="0" err="1" smtClean="0">
                <a:solidFill>
                  <a:schemeClr val="tx1"/>
                </a:solidFill>
              </a:rPr>
              <a:t>smartGuard</a:t>
            </a:r>
            <a:r>
              <a:rPr lang="en-US" dirty="0" smtClean="0">
                <a:solidFill>
                  <a:schemeClr val="tx1"/>
                </a:solidFill>
              </a:rPr>
              <a:t> using OCPI data types already known to the software.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136351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cdtRectangle 4 Id10957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b="0" dirty="0" err="1" smtClean="0"/>
              <a:t>Sitraffic</a:t>
            </a:r>
            <a:r>
              <a:rPr lang="de-DE" b="0" dirty="0" smtClean="0"/>
              <a:t> </a:t>
            </a:r>
            <a:r>
              <a:rPr lang="de-DE" b="0" dirty="0" err="1" smtClean="0"/>
              <a:t>smartTL</a:t>
            </a:r>
            <a:r>
              <a:rPr lang="de-DE" b="0" dirty="0" smtClean="0"/>
              <a:t> Connect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Contact page</a:t>
            </a:r>
            <a:endParaRPr lang="en-US" noProof="0" dirty="0" smtClean="0"/>
          </a:p>
        </p:txBody>
      </p:sp>
      <p:sp>
        <p:nvSpPr>
          <p:cNvPr id="8" name="cdtText Placeholder 7 Id8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b="1" dirty="0"/>
              <a:t>John Doe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Group / Region / Department XY </a:t>
            </a:r>
          </a:p>
          <a:p>
            <a:r>
              <a:rPr lang="en-US" dirty="0"/>
              <a:t>Street 123</a:t>
            </a:r>
            <a:br>
              <a:rPr lang="en-US" dirty="0"/>
            </a:br>
            <a:r>
              <a:rPr lang="en-US" dirty="0"/>
              <a:t>12345 City</a:t>
            </a:r>
          </a:p>
          <a:p>
            <a:r>
              <a:rPr lang="en-US" dirty="0"/>
              <a:t>Phone: +49 </a:t>
            </a:r>
            <a:r>
              <a:rPr lang="en-US" dirty="0" smtClean="0"/>
              <a:t>123 </a:t>
            </a:r>
            <a:r>
              <a:rPr lang="en-US" dirty="0"/>
              <a:t>45 67 89</a:t>
            </a:r>
            <a:br>
              <a:rPr lang="en-US" dirty="0"/>
            </a:br>
            <a:r>
              <a:rPr lang="en-US" dirty="0"/>
              <a:t>Fax: +49 </a:t>
            </a:r>
            <a:r>
              <a:rPr lang="en-US" dirty="0" smtClean="0"/>
              <a:t>123 </a:t>
            </a:r>
            <a:r>
              <a:rPr lang="en-US" dirty="0"/>
              <a:t>45 67 89</a:t>
            </a:r>
            <a:br>
              <a:rPr lang="en-US" dirty="0"/>
            </a:br>
            <a:r>
              <a:rPr lang="en-US" dirty="0"/>
              <a:t>Mobile: +49 </a:t>
            </a:r>
            <a:r>
              <a:rPr lang="en-US" dirty="0" smtClean="0"/>
              <a:t>123 </a:t>
            </a:r>
            <a:r>
              <a:rPr lang="en-US" dirty="0"/>
              <a:t>45 67 89 0</a:t>
            </a:r>
          </a:p>
          <a:p>
            <a:r>
              <a:rPr lang="en-US" dirty="0"/>
              <a:t>E-mail:</a:t>
            </a:r>
            <a:br>
              <a:rPr lang="en-US" dirty="0"/>
            </a:br>
            <a:r>
              <a:rPr lang="en-US" dirty="0">
                <a:hlinkClick r:id="rId9"/>
              </a:rPr>
              <a:t>john.doe@siemens.com</a:t>
            </a:r>
            <a:endParaRPr lang="en-US" dirty="0"/>
          </a:p>
        </p:txBody>
      </p:sp>
      <p:sp>
        <p:nvSpPr>
          <p:cNvPr id="5" name="cdtTextBox 4 Id5"/>
          <p:cNvSpPr txBox="1"/>
          <p:nvPr>
            <p:custDataLst>
              <p:tags r:id="rId4"/>
            </p:custDataLst>
          </p:nvPr>
        </p:nvSpPr>
        <p:spPr>
          <a:xfrm>
            <a:off x="4654550" y="5595946"/>
            <a:ext cx="7543800" cy="569904"/>
          </a:xfrm>
          <a:prstGeom prst="rect">
            <a:avLst/>
          </a:prstGeom>
          <a:noFill/>
        </p:spPr>
        <p:txBody>
          <a:bodyPr wrap="square" lIns="252000" tIns="0" rIns="180000" bIns="144000" rtlCol="0" anchor="b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siemens.com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cdtTextBox 2 Id3"/>
          <p:cNvSpPr txBox="1"/>
          <p:nvPr>
            <p:custDataLst>
              <p:tags r:id="rId5"/>
            </p:custDataLst>
          </p:nvPr>
        </p:nvSpPr>
        <p:spPr>
          <a:xfrm rot="16200000">
            <a:off x="12198350" y="6165850"/>
            <a:ext cx="1588" cy="2118"/>
          </a:xfrm>
          <a:prstGeom prst="rect">
            <a:avLst/>
          </a:prstGeom>
          <a:noFill/>
        </p:spPr>
        <p:txBody>
          <a:bodyPr wrap="none" lIns="72000" tIns="0" rIns="0" bIns="36000" rtlCol="0" anchor="b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600" dirty="0" smtClean="0">
              <a:solidFill>
                <a:srgbClr val="000000"/>
              </a:solidFill>
            </a:endParaRPr>
          </a:p>
        </p:txBody>
      </p:sp>
      <p:sp>
        <p:nvSpPr>
          <p:cNvPr id="13" name="cdtTextBox 2 Id13"/>
          <p:cNvSpPr txBox="1"/>
          <p:nvPr>
            <p:custDataLst>
              <p:tags r:id="rId6"/>
            </p:custDataLst>
          </p:nvPr>
        </p:nvSpPr>
        <p:spPr>
          <a:xfrm rot="16200000">
            <a:off x="12198350" y="6165850"/>
            <a:ext cx="1588" cy="1588"/>
          </a:xfrm>
          <a:prstGeom prst="rect">
            <a:avLst/>
          </a:prstGeom>
          <a:noFill/>
        </p:spPr>
        <p:txBody>
          <a:bodyPr wrap="none" lIns="72000" tIns="0" rIns="0" bIns="36000" rtlCol="0" anchor="b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600" dirty="0" smtClean="0">
              <a:solidFill>
                <a:srgbClr val="000000"/>
              </a:solidFill>
            </a:endParaRPr>
          </a:p>
        </p:txBody>
      </p:sp>
      <p:pic>
        <p:nvPicPr>
          <p:cNvPr id="11" name="Picture 2" descr="C:\Users\z003j5fy\Pictures\ZY5Q4631_1208x805.jpg"/>
          <p:cNvPicPr>
            <a:picLocks noChangeAspect="1" noChangeArrowheads="1"/>
          </p:cNvPicPr>
          <p:nvPr/>
        </p:nvPicPr>
        <p:blipFill>
          <a:blip r:embed="rId10"/>
          <a:srcRect l="28129"/>
          <a:stretch>
            <a:fillRect/>
          </a:stretch>
        </p:blipFill>
        <p:spPr bwMode="auto">
          <a:xfrm>
            <a:off x="0" y="1411019"/>
            <a:ext cx="4654550" cy="475483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70093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10"/>
  <p:tag name="CDT_PROT" val="3"/>
  <p:tag name="CDT_PROT_TOP" val="485,5"/>
  <p:tag name="CDT_PROT_LEFT" val="960,5"/>
  <p:tag name="CDT_PROT_WIDTH" val="0,1250394"/>
  <p:tag name="CDT_PROT_HEIGHT" val="0,166771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DELETE_ONEVENT_NEWPRES" val="False"/>
  <p:tag name="CDT_EXTCOL" val="True"/>
  <p:tag name="CDT_COLTX_NEW" val="25"/>
  <p:tag name="CDT_TARGETSHAPE_NEW" val="10"/>
  <p:tag name="CDT_PROT" val="3"/>
  <p:tag name="CDT_PROT_TOP" val="485,5"/>
  <p:tag name="CDT_PROT_LEFT" val="960,5"/>
  <p:tag name="CDT_PROT_WIDTH" val="0,1250394"/>
  <p:tag name="CDT_PROT_HEIGHT" val="0,1250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Image + Index/Contact"/>
  <p:tag name="CDT_LAYOUT_TYPE" val="32"/>
  <p:tag name="CDT_ORIGINAL_DESIGNS_NAME" val="Siemens 2013 – 16:9"/>
  <p:tag name="CDT_ORIGINAL_MASTERS_NAME" val="Image + Index/Contact"/>
  <p:tag name="CDT_ORIGINAL_LAYOUT_TYP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SLIDE_NAME_ENG" val="Contact slide"/>
  <p:tag name="CDT_SLIDE_NAME_FRE" val="Contact slide"/>
  <p:tag name="CDT_SLIDE_NAME_GER" val="Kontaktfolie"/>
  <p:tag name="CDT_SLIDE_NAME_SPA" val="Contact slide"/>
  <p:tag name="CDT_SLIDE_NAME_ITA" val="Contact slide"/>
  <p:tag name="CDT_DEFAULT_SLIDE" val="True"/>
  <p:tag name="CDT_INTERSECT_SLIDE" val="False"/>
  <p:tag name="CDT_NAVBARONTHISSLIDE" val="True"/>
  <p:tag name="CDT_DESIGNS_NAME" val="Siemens 2013 – 16:9"/>
  <p:tag name="CDT_MASTERS_NAME" val="Image + Index/Contact"/>
  <p:tag name="CDT_LAYOUT_TYPE" val="32"/>
  <p:tag name="CDT_ORIGINAL_DESIGNS_NAME" val="Siemens 2013 – 16:9"/>
  <p:tag name="CDT_ORIGINAL_MASTERS_NAME" val="Image + Index/Contact"/>
  <p:tag name="CDT_ORIGINAL_LAYOUT_TYPE" val="3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TARGETSHAPE_NEW" val="18"/>
  <p:tag name="CDT_PROT" val="3"/>
  <p:tag name="CDT_PROT_TOP" val="0"/>
  <p:tag name="CDT_PROT_LEFT" val="0"/>
  <p:tag name="CDT_PROT_WIDTH" val="960,5"/>
  <p:tag name="CDT_PROT_HEIGHT" val="99,8750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4"/>
  <p:tag name="CDT_DELETE_ONEVENT_NEWPRES" val="False"/>
  <p:tag name="CDT_TARGETSHAPE_NEW" val="12"/>
  <p:tag name="CDT_PROT" val="3"/>
  <p:tag name="CDT_PROT_TOP" val="111,25"/>
  <p:tag name="CDT_PROT_LEFT" val="366,8501"/>
  <p:tag name="CDT_PROT_WIDTH" val="593,6499"/>
  <p:tag name="CDT_PROT_HEIGHT" val="374,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DELETE_ONEVENT_NEWPRES" val="False"/>
  <p:tag name="CDT_EXTCOL" val="True"/>
  <p:tag name="CDT_COLTX_NEW" val="25"/>
  <p:tag name="CDT_TARGETSHAPE_NEW" val="4"/>
  <p:tag name="CDT_PROT" val="3"/>
  <p:tag name="CDT_PROT_TOP" val="440,6257"/>
  <p:tag name="CDT_PROT_LEFT" val="366,5"/>
  <p:tag name="CDT_PROT_WIDTH" val="594"/>
  <p:tag name="CDT_PROT_HEIGHT" val="44,87433"/>
</p:tagLst>
</file>

<file path=ppt/theme/theme1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(large)</Name>
  <PpLayout>16</PpLayout>
  <Index>10</Index>
</p4ppTags>
</file>

<file path=customXml/item10.xml><?xml version="1.0" encoding="utf-8"?>
<p4ppTags>
  <Name>Free Content + Navigation</Name>
  <PpLayout>32</PpLayout>
  <Index>16</Index>
</p4ppTags>
</file>

<file path=customXml/item11.xml><?xml version="1.0" encoding="utf-8"?>
<p4ppTags>
  <Name>Four objects + Navigation</Name>
  <PpLayout>32</PpLayout>
  <Index>22</Index>
</p4ppTags>
</file>

<file path=customXml/item12.xml><?xml version="1.0" encoding="utf-8"?>
<p4ppTags>
  <Name>Three columns</Name>
  <PpLayout>32</PpLayout>
  <Index>14</Index>
</p4ppTags>
</file>

<file path=customXml/item13.xml><?xml version="1.0" encoding="utf-8"?>
<p4ppTags>
  <Name>Free Content</Name>
  <PpLayout>11</PpLayout>
  <Index>9</Index>
</p4ppTags>
</file>

<file path=customXml/item14.xml><?xml version="1.0" encoding="utf-8"?>
<p4ppTags>
  <Name>One object (large) + Navigation</Name>
  <PpLayout>32</PpLayout>
  <Index>17</Index>
</p4ppTags>
</file>

<file path=customXml/item15.xml><?xml version="1.0" encoding="utf-8"?>
<p4ppTags>
  <Name>Text + Index</Name>
  <PpLayout>32</PpLayout>
  <Index>8</Index>
</p4ppTags>
</file>

<file path=customXml/item16.xml><?xml version="1.0" encoding="utf-8"?>
<p4ppTags>
  <Name>Three columns + Navigation</Name>
  <PpLayout>32</PpLayout>
  <Index>20</Index>
</p4ppTags>
</file>

<file path=customXml/item2.xml><?xml version="1.0" encoding="utf-8"?>
<p4ppTags>
  <Name>Two columns</Name>
  <PpLayout>29</PpLayout>
  <Index>12</Index>
</p4ppTags>
</file>

<file path=customXml/item3.xml><?xml version="1.0" encoding="utf-8"?>
<p4ppTags>
  <Name>One object (small) + Navigation</Name>
  <PpLayout>32</PpLayout>
  <Index>18</Index>
</p4ppTags>
</file>

<file path=customXml/item4.xml><?xml version="1.0" encoding="utf-8"?>
<p4ppTags>
  <Name>Two columns + Navigation</Name>
  <PpLayout>32</PpLayout>
  <Index>19</Index>
</p4ppTags>
</file>

<file path=customXml/item5.xml><?xml version="1.0" encoding="utf-8"?>
<p4ppTags>
  <Name>One object (small)</Name>
  <PpLayout>16</PpLayout>
  <Index>11</Index>
</p4ppTags>
</file>

<file path=customXml/item6.xml><?xml version="1.0" encoding="utf-8"?>
<p4ppTags>
  <Name>Two rows</Name>
  <PpLayout>32</PpLayout>
  <Index>13</Index>
</p4ppTags>
</file>

<file path=customXml/item7.xml><?xml version="1.0" encoding="utf-8"?>
<p4ppTags>
  <Name>Two rows + Navigation</Name>
  <PpLayout>32</PpLayout>
  <Index>21</Index>
</p4ppTags>
</file>

<file path=customXml/item8.xml><?xml version="1.0" encoding="utf-8"?>
<p4ppTags/>
</file>

<file path=customXml/item9.xml><?xml version="1.0" encoding="utf-8"?>
<p4ppTags>
  <Name>Four objects</Name>
  <PpLayout>24</PpLayout>
  <Index>15</Index>
</p4ppTags>
</file>

<file path=customXml/itemProps1.xml><?xml version="1.0" encoding="utf-8"?>
<ds:datastoreItem xmlns:ds="http://schemas.openxmlformats.org/officeDocument/2006/customXml" ds:itemID="{80661B8B-A327-44F9-823B-4D9EE0B3EC78}">
  <ds:schemaRefs/>
</ds:datastoreItem>
</file>

<file path=customXml/itemProps10.xml><?xml version="1.0" encoding="utf-8"?>
<ds:datastoreItem xmlns:ds="http://schemas.openxmlformats.org/officeDocument/2006/customXml" ds:itemID="{7CC5F709-E74B-4E5F-A728-923D5062EBEF}">
  <ds:schemaRefs/>
</ds:datastoreItem>
</file>

<file path=customXml/itemProps11.xml><?xml version="1.0" encoding="utf-8"?>
<ds:datastoreItem xmlns:ds="http://schemas.openxmlformats.org/officeDocument/2006/customXml" ds:itemID="{EAB520BC-C6EC-457E-8AB5-55DB67C86858}">
  <ds:schemaRefs/>
</ds:datastoreItem>
</file>

<file path=customXml/itemProps12.xml><?xml version="1.0" encoding="utf-8"?>
<ds:datastoreItem xmlns:ds="http://schemas.openxmlformats.org/officeDocument/2006/customXml" ds:itemID="{15CF3461-70D1-4B54-AFAB-DAFDA0A238CD}">
  <ds:schemaRefs/>
</ds:datastoreItem>
</file>

<file path=customXml/itemProps13.xml><?xml version="1.0" encoding="utf-8"?>
<ds:datastoreItem xmlns:ds="http://schemas.openxmlformats.org/officeDocument/2006/customXml" ds:itemID="{D8097D0C-BE3E-4AEC-9593-65CFCCB19297}">
  <ds:schemaRefs/>
</ds:datastoreItem>
</file>

<file path=customXml/itemProps14.xml><?xml version="1.0" encoding="utf-8"?>
<ds:datastoreItem xmlns:ds="http://schemas.openxmlformats.org/officeDocument/2006/customXml" ds:itemID="{B27F640E-84DF-4F97-BC70-D045F1E6594F}">
  <ds:schemaRefs/>
</ds:datastoreItem>
</file>

<file path=customXml/itemProps15.xml><?xml version="1.0" encoding="utf-8"?>
<ds:datastoreItem xmlns:ds="http://schemas.openxmlformats.org/officeDocument/2006/customXml" ds:itemID="{7E35FEDB-1F0E-4D67-A313-4AC59C26FF29}">
  <ds:schemaRefs/>
</ds:datastoreItem>
</file>

<file path=customXml/itemProps16.xml><?xml version="1.0" encoding="utf-8"?>
<ds:datastoreItem xmlns:ds="http://schemas.openxmlformats.org/officeDocument/2006/customXml" ds:itemID="{85D77EE6-52B7-48BE-9EDB-748F1EBB53DE}">
  <ds:schemaRefs/>
</ds:datastoreItem>
</file>

<file path=customXml/itemProps2.xml><?xml version="1.0" encoding="utf-8"?>
<ds:datastoreItem xmlns:ds="http://schemas.openxmlformats.org/officeDocument/2006/customXml" ds:itemID="{1666F4C2-68F5-4840-A44A-1A646C0925A1}">
  <ds:schemaRefs/>
</ds:datastoreItem>
</file>

<file path=customXml/itemProps3.xml><?xml version="1.0" encoding="utf-8"?>
<ds:datastoreItem xmlns:ds="http://schemas.openxmlformats.org/officeDocument/2006/customXml" ds:itemID="{D9FE249F-833E-4CF0-BECB-552D01D7DC9E}">
  <ds:schemaRefs/>
</ds:datastoreItem>
</file>

<file path=customXml/itemProps4.xml><?xml version="1.0" encoding="utf-8"?>
<ds:datastoreItem xmlns:ds="http://schemas.openxmlformats.org/officeDocument/2006/customXml" ds:itemID="{D7BABA95-BFFE-422B-8591-3271669EEA88}">
  <ds:schemaRefs/>
</ds:datastoreItem>
</file>

<file path=customXml/itemProps5.xml><?xml version="1.0" encoding="utf-8"?>
<ds:datastoreItem xmlns:ds="http://schemas.openxmlformats.org/officeDocument/2006/customXml" ds:itemID="{1618AA06-B22E-4D19-9680-0D7830426729}">
  <ds:schemaRefs/>
</ds:datastoreItem>
</file>

<file path=customXml/itemProps6.xml><?xml version="1.0" encoding="utf-8"?>
<ds:datastoreItem xmlns:ds="http://schemas.openxmlformats.org/officeDocument/2006/customXml" ds:itemID="{38AB8DE4-FD9B-4166-BEC3-3F1753596133}">
  <ds:schemaRefs/>
</ds:datastoreItem>
</file>

<file path=customXml/itemProps7.xml><?xml version="1.0" encoding="utf-8"?>
<ds:datastoreItem xmlns:ds="http://schemas.openxmlformats.org/officeDocument/2006/customXml" ds:itemID="{6C79E4F8-DCFB-483C-880A-AEEC6AAFC838}">
  <ds:schemaRefs/>
</ds:datastoreItem>
</file>

<file path=customXml/itemProps8.xml><?xml version="1.0" encoding="utf-8"?>
<ds:datastoreItem xmlns:ds="http://schemas.openxmlformats.org/officeDocument/2006/customXml" ds:itemID="{572FBA73-6DBF-45DA-8282-9342320CFAB0}">
  <ds:schemaRefs/>
</ds:datastoreItem>
</file>

<file path=customXml/itemProps9.xml><?xml version="1.0" encoding="utf-8"?>
<ds:datastoreItem xmlns:ds="http://schemas.openxmlformats.org/officeDocument/2006/customXml" ds:itemID="{1581BFFB-B4CE-47A8-BE77-DC1339B1E5A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SIM_PPT_2007_16x9_DEU_V2_0_0_BASIC.pptx</Template>
  <TotalTime>0</TotalTime>
  <Words>244</Words>
  <Application>Microsoft Office PowerPoint</Application>
  <PresentationFormat>Custom</PresentationFormat>
  <Paragraphs>35</Paragraphs>
  <Slides>8</Slides>
  <Notes>4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Siemens 2016 – 16:9</vt:lpstr>
      <vt:lpstr>think-cell Folie</vt:lpstr>
      <vt:lpstr>Intertraffic 2016 Sitraffic smartTL Connect</vt:lpstr>
      <vt:lpstr>Sitraffic smartTL Connect </vt:lpstr>
      <vt:lpstr>Sitraffic smartTL Connect  The Era of Digitalization in Mobility</vt:lpstr>
      <vt:lpstr>Sitraffic smartTL Connect  </vt:lpstr>
      <vt:lpstr>Sitraffic smartTL Connect  Our Vision</vt:lpstr>
      <vt:lpstr>Sitraffic smartTL Connect  Our Concept</vt:lpstr>
      <vt:lpstr>Sitraffic smartTL Connect  The Solution</vt:lpstr>
      <vt:lpstr>Sitraffic smartTL Connect  Contact page</vt:lpstr>
    </vt:vector>
  </TitlesOfParts>
  <Company>SIEMENS AG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Gumpinger, Sabrina</dc:creator>
  <cp:lastModifiedBy>Pedro Revez da Silva</cp:lastModifiedBy>
  <cp:revision>49</cp:revision>
  <cp:lastPrinted>2012-10-29T09:59:01Z</cp:lastPrinted>
  <dcterms:created xsi:type="dcterms:W3CDTF">2006-04-07T10:01:45Z</dcterms:created>
  <dcterms:modified xsi:type="dcterms:W3CDTF">2016-03-31T19:10:51Z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January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1.0</vt:lpwstr>
  </property>
  <property fmtid="{D5CDD505-2E9C-101B-9397-08002B2CF9AE}" pid="6" name="_AdHocReviewCycleID">
    <vt:i4>-575210496</vt:i4>
  </property>
  <property fmtid="{D5CDD505-2E9C-101B-9397-08002B2CF9AE}" pid="7" name="_NewReviewCycle">
    <vt:lpwstr/>
  </property>
  <property fmtid="{D5CDD505-2E9C-101B-9397-08002B2CF9AE}" pid="8" name="_EmailSubject">
    <vt:lpwstr>Intertraffic 2016 Template for Exhibit Presentations</vt:lpwstr>
  </property>
  <property fmtid="{D5CDD505-2E9C-101B-9397-08002B2CF9AE}" pid="9" name="_AuthorEmail">
    <vt:lpwstr>sabrina.gumpinger@siemens.com</vt:lpwstr>
  </property>
  <property fmtid="{D5CDD505-2E9C-101B-9397-08002B2CF9AE}" pid="10" name="_AuthorEmailDisplayName">
    <vt:lpwstr>Gumpinger, Sabrina</vt:lpwstr>
  </property>
</Properties>
</file>